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6" r:id="rId4"/>
    <p:sldId id="277" r:id="rId5"/>
    <p:sldId id="278" r:id="rId6"/>
    <p:sldId id="279" r:id="rId7"/>
    <p:sldId id="280" r:id="rId8"/>
    <p:sldId id="283" r:id="rId9"/>
    <p:sldId id="28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89879-ED5A-4FD7-832A-E1555F9FBFDC}" type="datetimeFigureOut">
              <a:rPr lang="fr-BE" smtClean="0"/>
              <a:t>17-09-18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130B-279C-46CF-BCC7-1234926E38E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925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130B-279C-46CF-BCC7-1234926E38E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497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C27B-4719-4186-94B9-E3645AAE1944}" type="datetime1">
              <a:rPr lang="fr-BE" smtClean="0"/>
              <a:t>17-09-18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888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F37B-8A93-4D64-90E7-19496D5CBCE1}" type="datetime1">
              <a:rPr lang="fr-BE" smtClean="0"/>
              <a:t>17-09-18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53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7608-1014-449C-900C-4CC260DC6EDA}" type="datetime1">
              <a:rPr lang="fr-BE" smtClean="0"/>
              <a:t>17-09-18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310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DF2B-90C6-460B-A5F0-7396640200E9}" type="datetime1">
              <a:rPr lang="fr-BE" smtClean="0"/>
              <a:t>17-09-18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923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D50-5FAB-40F4-A45E-2A76A2487CDD}" type="datetime1">
              <a:rPr lang="fr-BE" smtClean="0"/>
              <a:t>17-09-18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82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E13-A4F0-4602-BF48-BCA1BA53441E}" type="datetime1">
              <a:rPr lang="fr-BE" smtClean="0"/>
              <a:t>17-09-18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54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A6E3-CD96-4A09-8BDE-F0951F58D2C0}" type="datetime1">
              <a:rPr lang="fr-BE" smtClean="0"/>
              <a:t>17-09-18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850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56E-4977-4747-9BE6-C099BD79A0D9}" type="datetime1">
              <a:rPr lang="fr-BE" smtClean="0"/>
              <a:t>17-09-18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95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0F51-4022-484E-BC85-B1ECE6582AFA}" type="datetime1">
              <a:rPr lang="fr-BE" smtClean="0"/>
              <a:t>17-09-18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186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8CC5-9E39-49A2-9209-E77382107CA4}" type="datetime1">
              <a:rPr lang="fr-BE" smtClean="0"/>
              <a:t>17-09-18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215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9EE4-FA4C-41F5-855C-98C83AADC607}" type="datetime1">
              <a:rPr lang="fr-BE" smtClean="0"/>
              <a:t>17-09-18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53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D4A4-7249-4802-B649-463F403B3D8D}" type="datetime1">
              <a:rPr lang="fr-BE" smtClean="0"/>
              <a:t>17-09-18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L. Haouche, ISSeP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E932-986C-46E1-811C-E69D2AB29C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93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4100299"/>
            <a:ext cx="6984776" cy="912877"/>
          </a:xfrm>
        </p:spPr>
        <p:txBody>
          <a:bodyPr>
            <a:noAutofit/>
          </a:bodyPr>
          <a:lstStyle/>
          <a:p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Séquence transfrontalière du séminaire Qualité de l’Air</a:t>
            </a:r>
            <a:br>
              <a:rPr lang="fr-FR" sz="2400" i="1" dirty="0" smtClean="0"/>
            </a:br>
            <a:r>
              <a:rPr lang="fr-FR" sz="2400" i="1" dirty="0" smtClean="0"/>
              <a:t>Douai – 19/09/2018 </a:t>
            </a:r>
            <a:br>
              <a:rPr lang="fr-FR" sz="2400" i="1" dirty="0" smtClean="0"/>
            </a:br>
            <a:endParaRPr lang="fr-BE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591033"/>
            <a:ext cx="8064896" cy="156966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Présentation du projet </a:t>
            </a:r>
            <a:r>
              <a:rPr lang="fr-FR" sz="3200" b="1" dirty="0" err="1" smtClean="0">
                <a:solidFill>
                  <a:schemeClr val="tx2"/>
                </a:solidFill>
              </a:rPr>
              <a:t>TransfAIR</a:t>
            </a:r>
            <a:endParaRPr lang="fr-FR" sz="3200" b="1" dirty="0" smtClean="0">
              <a:solidFill>
                <a:schemeClr val="tx2"/>
              </a:solidFill>
            </a:endParaRPr>
          </a:p>
          <a:p>
            <a:pPr algn="ctr"/>
            <a:r>
              <a:rPr lang="fr-BE" sz="3200" b="1" i="1" dirty="0" smtClean="0">
                <a:solidFill>
                  <a:schemeClr val="tx2"/>
                </a:solidFill>
              </a:rPr>
              <a:t>« Outils </a:t>
            </a:r>
            <a:r>
              <a:rPr lang="fr-BE" sz="3200" b="1" i="1" dirty="0">
                <a:solidFill>
                  <a:schemeClr val="tx2"/>
                </a:solidFill>
              </a:rPr>
              <a:t>transfrontaliers pour une gestion harmonisée de la qualité de </a:t>
            </a:r>
            <a:r>
              <a:rPr lang="fr-BE" sz="3200" b="1" i="1" dirty="0" smtClean="0">
                <a:solidFill>
                  <a:schemeClr val="tx2"/>
                </a:solidFill>
              </a:rPr>
              <a:t>l’air »</a:t>
            </a:r>
            <a:endParaRPr lang="fr-BE" sz="32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" y="4947692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smtClean="0"/>
              <a:t>L. Haouche, ISSeP</a:t>
            </a:r>
            <a:endParaRPr lang="fr-BE" b="1" i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09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" y="4941168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979712" y="634379"/>
            <a:ext cx="5225609" cy="792088"/>
          </a:xfrm>
        </p:spPr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Contexte - Constat </a:t>
            </a:r>
            <a:endParaRPr lang="fr-BE" sz="36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616" y="1844824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BE" sz="1600" dirty="0"/>
              <a:t>Le suivi de la qualité de l'air est une obligation européenne. </a:t>
            </a:r>
            <a:endParaRPr lang="fr-BE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600" dirty="0" smtClean="0"/>
              <a:t>La </a:t>
            </a:r>
            <a:r>
              <a:rPr lang="fr-BE" sz="1600" dirty="0"/>
              <a:t>Directive 2008/50/CE fixe les exigences en matière de qualité de l’air pour améliorer la santé humaine et la qualité de </a:t>
            </a:r>
            <a:r>
              <a:rPr lang="fr-BE" sz="1600" dirty="0" smtClean="0"/>
              <a:t>l’environnement.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600" dirty="0"/>
              <a:t>La Directive 2008/50/CE</a:t>
            </a:r>
            <a:r>
              <a:rPr lang="fr-BE" sz="1600" dirty="0" smtClean="0"/>
              <a:t> </a:t>
            </a:r>
            <a:r>
              <a:rPr lang="fr-BE" sz="1600" dirty="0"/>
              <a:t>impose une information du public. </a:t>
            </a:r>
            <a:endParaRPr lang="fr-BE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600" dirty="0" smtClean="0"/>
              <a:t>Chaque </a:t>
            </a:r>
            <a:r>
              <a:rPr lang="fr-BE" sz="1600" dirty="0"/>
              <a:t>état membre reste souverain dans le choix des outils et méthodes de production de </a:t>
            </a:r>
            <a:r>
              <a:rPr lang="fr-BE" sz="1600" dirty="0" smtClean="0"/>
              <a:t>données relatives à la qualité de l’air.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600" dirty="0"/>
              <a:t>Dans l’</a:t>
            </a:r>
            <a:r>
              <a:rPr lang="fr-BE" sz="1600" dirty="0" err="1"/>
              <a:t>eurorégion</a:t>
            </a:r>
            <a:r>
              <a:rPr lang="fr-BE" sz="1600" dirty="0"/>
              <a:t> Flandre / Hauts de France / Wallonie, chacune des trois régions dispose de méthodologies propres pour rendre compte de la qualité de l’air ambiant sur son territoire. </a:t>
            </a:r>
            <a:endParaRPr lang="fr-BE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600" dirty="0" smtClean="0"/>
              <a:t>Incohérences / différence d’information à destination des citoyens : le </a:t>
            </a:r>
            <a:r>
              <a:rPr lang="fr-BE" sz="1600" dirty="0"/>
              <a:t>territoire </a:t>
            </a:r>
            <a:r>
              <a:rPr lang="fr-BE" sz="1600" dirty="0" smtClean="0"/>
              <a:t>des Hauts </a:t>
            </a:r>
            <a:r>
              <a:rPr lang="fr-BE" sz="1600" dirty="0"/>
              <a:t>de France en alerte </a:t>
            </a:r>
            <a:r>
              <a:rPr lang="fr-BE" sz="1600" dirty="0" smtClean="0"/>
              <a:t>et </a:t>
            </a:r>
            <a:r>
              <a:rPr lang="fr-BE" sz="1600" dirty="0"/>
              <a:t>pas son </a:t>
            </a:r>
            <a:r>
              <a:rPr lang="fr-BE" sz="1600" dirty="0" smtClean="0"/>
              <a:t>voisin wallon ou flamand, </a:t>
            </a:r>
            <a:r>
              <a:rPr lang="fr-BE" sz="1600" dirty="0"/>
              <a:t>de l’autre côté de la </a:t>
            </a:r>
            <a:r>
              <a:rPr lang="fr-BE" sz="1600" dirty="0" smtClean="0"/>
              <a:t>frontière (ou inversement).</a:t>
            </a:r>
            <a:r>
              <a:rPr lang="fr-BE" sz="1600" b="1" i="1" dirty="0"/>
              <a:t> </a:t>
            </a:r>
            <a:endParaRPr lang="fr-BE" sz="1600" b="1" i="1" dirty="0" smtClean="0"/>
          </a:p>
          <a:p>
            <a:pPr>
              <a:spcAft>
                <a:spcPts val="600"/>
              </a:spcAft>
            </a:pPr>
            <a:r>
              <a:rPr lang="fr-BE" sz="1600" b="1" i="1" dirty="0" smtClean="0"/>
              <a:t>Pourtant</a:t>
            </a:r>
            <a:r>
              <a:rPr lang="fr-BE" sz="1600" b="1" i="1" dirty="0"/>
              <a:t>, l’air ne connait pas les </a:t>
            </a:r>
            <a:r>
              <a:rPr lang="fr-BE" sz="1600" b="1" i="1" dirty="0" smtClean="0"/>
              <a:t>frontières et le </a:t>
            </a:r>
            <a:r>
              <a:rPr lang="fr-BE" sz="1600" b="1" i="1" dirty="0"/>
              <a:t>niveau de pollution de fond du territoire transfrontalier reste élevé en particules fines et </a:t>
            </a:r>
            <a:r>
              <a:rPr lang="fr-BE" sz="1600" b="1" i="1" dirty="0" err="1" smtClean="0"/>
              <a:t>NOx</a:t>
            </a:r>
            <a:r>
              <a:rPr lang="fr-BE" sz="1600" b="1" i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fr-BE" sz="1600" b="1" i="1" dirty="0" smtClean="0"/>
              <a:t>	</a:t>
            </a:r>
            <a:endParaRPr lang="fr-BE" sz="16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smtClean="0"/>
              <a:t>L. Haouche, ISSeP</a:t>
            </a:r>
            <a:endParaRPr lang="fr-BE" b="1" i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6544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633355" y="642999"/>
            <a:ext cx="3816425" cy="720081"/>
          </a:xfrm>
        </p:spPr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Objectifs</a:t>
            </a:r>
            <a:endParaRPr lang="fr-BE" sz="3600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3646" y="2204864"/>
            <a:ext cx="78221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Elaborer des outils </a:t>
            </a:r>
            <a:r>
              <a:rPr lang="fr-BE" dirty="0"/>
              <a:t>pour une information et une communication harmonisée vers les populations</a:t>
            </a:r>
            <a:r>
              <a:rPr lang="fr-BE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Fournir une information compréhensible par tous.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Susciter l’action et la réaction des citoyens dans le sens d’une amélioration de la qualité de l’air.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97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6544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6408712" cy="875252"/>
          </a:xfrm>
        </p:spPr>
        <p:txBody>
          <a:bodyPr>
            <a:normAutofit fontScale="90000"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Moyens : </a:t>
            </a:r>
            <a:r>
              <a:rPr lang="fr-BE" sz="3600" b="1" i="1" dirty="0" smtClean="0">
                <a:solidFill>
                  <a:schemeClr val="tx2"/>
                </a:solidFill>
              </a:rPr>
              <a:t>Le partenariat mis en place</a:t>
            </a:r>
            <a:endParaRPr lang="fr-BE" sz="3600" b="1" i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3648" y="1906634"/>
            <a:ext cx="724275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dirty="0" smtClean="0"/>
              <a:t>Le projet s’est construit avec </a:t>
            </a:r>
            <a:r>
              <a:rPr lang="fr-BE" dirty="0" smtClean="0">
                <a:solidFill>
                  <a:srgbClr val="00B050"/>
                </a:solidFill>
              </a:rPr>
              <a:t>4</a:t>
            </a:r>
            <a:r>
              <a:rPr lang="fr-BE" dirty="0" smtClean="0"/>
              <a:t> </a:t>
            </a:r>
            <a:r>
              <a:rPr lang="fr-BE" dirty="0" smtClean="0">
                <a:solidFill>
                  <a:srgbClr val="00B050"/>
                </a:solidFill>
              </a:rPr>
              <a:t>Opérateurs projet </a:t>
            </a:r>
            <a:r>
              <a:rPr lang="fr-BE" dirty="0" smtClean="0"/>
              <a:t>et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smtClean="0">
                <a:solidFill>
                  <a:srgbClr val="00B0F0"/>
                </a:solidFill>
              </a:rPr>
              <a:t>3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smtClean="0">
                <a:solidFill>
                  <a:srgbClr val="00B0F0"/>
                </a:solidFill>
              </a:rPr>
              <a:t>Opérateurs associés </a:t>
            </a:r>
            <a:r>
              <a:rPr lang="fr-BE" dirty="0" smtClean="0"/>
              <a:t>: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smtClean="0">
                <a:solidFill>
                  <a:srgbClr val="00B050"/>
                </a:solidFill>
              </a:rPr>
              <a:t>ATMO Hauts de France </a:t>
            </a:r>
            <a:r>
              <a:rPr lang="fr-BE" dirty="0" smtClean="0"/>
              <a:t>(France)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smtClean="0">
                <a:solidFill>
                  <a:srgbClr val="00B050"/>
                </a:solidFill>
              </a:rPr>
              <a:t>AWAC </a:t>
            </a:r>
            <a:r>
              <a:rPr lang="fr-BE" dirty="0" smtClean="0"/>
              <a:t>(Wallonie</a:t>
            </a:r>
            <a:r>
              <a:rPr lang="fr-BE" dirty="0" smtClean="0"/>
              <a:t>) / </a:t>
            </a:r>
            <a:r>
              <a:rPr lang="fr-BE" dirty="0" err="1" smtClean="0"/>
              <a:t>Ircel</a:t>
            </a:r>
            <a:r>
              <a:rPr lang="fr-BE" dirty="0" smtClean="0"/>
              <a:t>-Celine</a:t>
            </a:r>
            <a:endParaRPr lang="fr-BE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smtClean="0">
                <a:solidFill>
                  <a:srgbClr val="00B0F0"/>
                </a:solidFill>
              </a:rPr>
              <a:t>Bruxelles Environnement </a:t>
            </a:r>
            <a:r>
              <a:rPr lang="fr-BE" dirty="0" smtClean="0"/>
              <a:t>(Bruxelles)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smtClean="0">
                <a:solidFill>
                  <a:srgbClr val="00B0F0"/>
                </a:solidFill>
              </a:rPr>
              <a:t>DREAL Hauts de France </a:t>
            </a:r>
            <a:r>
              <a:rPr lang="fr-BE" dirty="0" smtClean="0"/>
              <a:t>(France)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err="1">
                <a:solidFill>
                  <a:srgbClr val="00B0F0"/>
                </a:solidFill>
              </a:rPr>
              <a:t>Eurométropole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 smtClean="0">
                <a:solidFill>
                  <a:srgbClr val="00B0F0"/>
                </a:solidFill>
              </a:rPr>
              <a:t>Lille-Kortrijk-Tournai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err="1" smtClean="0">
                <a:solidFill>
                  <a:srgbClr val="00B050"/>
                </a:solidFill>
              </a:rPr>
              <a:t>ISSeP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smtClean="0"/>
              <a:t>(Wallonie)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BE" dirty="0" err="1">
                <a:solidFill>
                  <a:srgbClr val="00B050"/>
                </a:solidFill>
              </a:rPr>
              <a:t>Vlaamse</a:t>
            </a:r>
            <a:r>
              <a:rPr lang="fr-BE" dirty="0">
                <a:solidFill>
                  <a:srgbClr val="00B050"/>
                </a:solidFill>
              </a:rPr>
              <a:t> </a:t>
            </a:r>
            <a:r>
              <a:rPr lang="fr-BE" dirty="0" err="1">
                <a:solidFill>
                  <a:srgbClr val="00B050"/>
                </a:solidFill>
              </a:rPr>
              <a:t>Milieumaatschappij</a:t>
            </a:r>
            <a:r>
              <a:rPr lang="fr-BE" dirty="0">
                <a:solidFill>
                  <a:srgbClr val="00B050"/>
                </a:solidFill>
              </a:rPr>
              <a:t> </a:t>
            </a:r>
            <a:r>
              <a:rPr lang="fr-BE" dirty="0" smtClean="0"/>
              <a:t>(</a:t>
            </a:r>
            <a:r>
              <a:rPr lang="fr-BE" dirty="0" err="1" smtClean="0"/>
              <a:t>Vlaanderen</a:t>
            </a:r>
            <a:r>
              <a:rPr lang="fr-BE" dirty="0" smtClean="0"/>
              <a:t>) </a:t>
            </a:r>
            <a:r>
              <a:rPr lang="fr-BE" dirty="0"/>
              <a:t>/ </a:t>
            </a:r>
            <a:r>
              <a:rPr lang="fr-BE" dirty="0" err="1"/>
              <a:t>Ircel</a:t>
            </a:r>
            <a:r>
              <a:rPr lang="fr-BE" dirty="0"/>
              <a:t>-Celine</a:t>
            </a:r>
          </a:p>
          <a:p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6544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51720" y="582147"/>
            <a:ext cx="5256584" cy="841785"/>
          </a:xfrm>
        </p:spPr>
        <p:txBody>
          <a:bodyPr>
            <a:normAutofit fontScale="90000"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Moyens : </a:t>
            </a:r>
            <a:r>
              <a:rPr lang="fr-BE" sz="3600" b="1" i="1" dirty="0" smtClean="0">
                <a:solidFill>
                  <a:schemeClr val="tx2"/>
                </a:solidFill>
              </a:rPr>
              <a:t>Les actions prévues</a:t>
            </a:r>
            <a:endParaRPr lang="fr-BE" sz="3600" b="1" i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7208" y="2060848"/>
            <a:ext cx="80792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dirty="0" smtClean="0"/>
              <a:t>Le projet s’articule autour de 3 actions distinctes :</a:t>
            </a:r>
          </a:p>
          <a:p>
            <a:pPr>
              <a:spcAft>
                <a:spcPts val="1200"/>
              </a:spcAft>
            </a:pPr>
            <a:r>
              <a:rPr lang="fr-BE" b="1" dirty="0" smtClean="0"/>
              <a:t>1/ La </a:t>
            </a:r>
            <a:r>
              <a:rPr lang="fr-BE" b="1" dirty="0"/>
              <a:t>mise en commun et la mise en adéquation des données des observatoires </a:t>
            </a:r>
            <a:r>
              <a:rPr lang="fr-BE" b="1" dirty="0" smtClean="0"/>
              <a:t>transfrontaliers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 smtClean="0"/>
              <a:t>Inventaire </a:t>
            </a:r>
            <a:r>
              <a:rPr lang="fr-BE" i="1" dirty="0"/>
              <a:t>des émissions (obligations, méthodologies, données</a:t>
            </a:r>
            <a:r>
              <a:rPr lang="fr-BE" i="1" dirty="0" smtClean="0"/>
              <a:t>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/>
              <a:t>Développement et validation d’outils de mesure et de caractérisation complémentaires aux stations de </a:t>
            </a:r>
            <a:r>
              <a:rPr lang="fr-BE" i="1" dirty="0" smtClean="0"/>
              <a:t>surveillance </a:t>
            </a:r>
            <a:r>
              <a:rPr lang="fr-BE" sz="1600" dirty="0" smtClean="0"/>
              <a:t>(pour densifier la mesure et améliorer l’information).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i="1" dirty="0"/>
              <a:t>Modélisation et prévision de la qualité de l’air (couplée à une cartographie</a:t>
            </a:r>
            <a:r>
              <a:rPr lang="fr-BE" i="1" dirty="0" smtClean="0"/>
              <a:t>)</a:t>
            </a:r>
          </a:p>
          <a:p>
            <a:r>
              <a:rPr lang="fr-BE" sz="1600" dirty="0" smtClean="0"/>
              <a:t>(Comparaison </a:t>
            </a:r>
            <a:r>
              <a:rPr lang="fr-BE" sz="1600" dirty="0"/>
              <a:t>de modèles de </a:t>
            </a:r>
            <a:r>
              <a:rPr lang="fr-BE" sz="1600" dirty="0" smtClean="0"/>
              <a:t>prévision, choix </a:t>
            </a:r>
            <a:r>
              <a:rPr lang="fr-BE" sz="1600" dirty="0"/>
              <a:t>d’un outil commun qui permettra une visibilité plus homogène sur le territoire </a:t>
            </a:r>
            <a:r>
              <a:rPr lang="fr-BE" sz="1600" dirty="0" smtClean="0"/>
              <a:t>transfrontalier).</a:t>
            </a:r>
            <a:endParaRPr lang="fr-BE" sz="16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BE" i="1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58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6544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51720" y="582147"/>
            <a:ext cx="5256584" cy="841785"/>
          </a:xfrm>
        </p:spPr>
        <p:txBody>
          <a:bodyPr>
            <a:normAutofit fontScale="90000"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Moyens : </a:t>
            </a:r>
            <a:r>
              <a:rPr lang="fr-BE" sz="3600" b="1" i="1" dirty="0" smtClean="0">
                <a:solidFill>
                  <a:schemeClr val="tx2"/>
                </a:solidFill>
              </a:rPr>
              <a:t>Les actions prévues</a:t>
            </a:r>
            <a:endParaRPr lang="fr-BE" sz="3600" b="1" i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7817" y="1886049"/>
            <a:ext cx="798323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b="1" dirty="0" smtClean="0"/>
              <a:t>2/ Le </a:t>
            </a:r>
            <a:r>
              <a:rPr lang="fr-BE" b="1" dirty="0"/>
              <a:t>développement d’outils partagés d’information et de </a:t>
            </a:r>
            <a:r>
              <a:rPr lang="fr-BE" b="1" dirty="0" smtClean="0"/>
              <a:t>communication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 smtClean="0"/>
              <a:t>Inventaire </a:t>
            </a:r>
            <a:r>
              <a:rPr lang="fr-BE" i="1" dirty="0"/>
              <a:t>des pratiques et des outils (en situation normale et en situation inhabituelle</a:t>
            </a:r>
            <a:r>
              <a:rPr lang="fr-BE" i="1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/>
              <a:t>Structuration et mise en place d’une plateforme d’échanges d’informations transfrontalières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/>
              <a:t>Développement des modes de diffusion vers le public (applications avec des startups, opérateurs de téléphonie</a:t>
            </a:r>
            <a:r>
              <a:rPr lang="fr-BE" i="1" dirty="0" smtClean="0"/>
              <a:t>)</a:t>
            </a:r>
            <a:r>
              <a:rPr lang="fr-BE" dirty="0"/>
              <a:t> </a:t>
            </a:r>
          </a:p>
          <a:p>
            <a:pPr>
              <a:spcBef>
                <a:spcPts val="600"/>
              </a:spcBef>
            </a:pPr>
            <a:r>
              <a:rPr lang="fr-BE" dirty="0" smtClean="0"/>
              <a:t>Harmoniser </a:t>
            </a:r>
            <a:r>
              <a:rPr lang="fr-BE" dirty="0"/>
              <a:t>la présentation et la diffusion de l’information au niveau transfrontalier </a:t>
            </a:r>
            <a:r>
              <a:rPr lang="fr-BE" dirty="0" smtClean="0"/>
              <a:t> (en </a:t>
            </a:r>
            <a:r>
              <a:rPr lang="fr-BE" dirty="0"/>
              <a:t>situation normale et en cas de pic de </a:t>
            </a:r>
            <a:r>
              <a:rPr lang="fr-BE" dirty="0" smtClean="0"/>
              <a:t>pollution) </a:t>
            </a:r>
            <a:r>
              <a:rPr lang="fr-BE" dirty="0"/>
              <a:t>pour 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BE" sz="1600" dirty="0"/>
              <a:t>Permettre aux citoyens des trois régions d’être informés sur la qualité de l’air présente et prévue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BE" sz="1600" dirty="0"/>
              <a:t>Permettre aux experts des trois régions d’échanger lors des épisodes de « pollution » et d’alimenter des collaborations à long terme.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i="1" dirty="0" smtClean="0"/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218035" y="4454004"/>
            <a:ext cx="648072" cy="4702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48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6544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51720" y="582147"/>
            <a:ext cx="5256584" cy="841785"/>
          </a:xfrm>
        </p:spPr>
        <p:txBody>
          <a:bodyPr>
            <a:normAutofit fontScale="90000"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Moyens : </a:t>
            </a:r>
            <a:r>
              <a:rPr lang="fr-BE" sz="3600" b="1" i="1" dirty="0" smtClean="0">
                <a:solidFill>
                  <a:schemeClr val="tx2"/>
                </a:solidFill>
              </a:rPr>
              <a:t>Les actions prévues</a:t>
            </a:r>
            <a:endParaRPr lang="fr-BE" sz="3600" b="1" i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9202" y="1944122"/>
            <a:ext cx="819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b="1" dirty="0" smtClean="0"/>
              <a:t>3/ Le </a:t>
            </a:r>
            <a:r>
              <a:rPr lang="fr-BE" b="1" dirty="0"/>
              <a:t>développement d’une communication engageante et </a:t>
            </a:r>
            <a:r>
              <a:rPr lang="fr-BE" b="1" dirty="0" smtClean="0"/>
              <a:t>l’initiation </a:t>
            </a:r>
            <a:r>
              <a:rPr lang="fr-BE" b="1" dirty="0"/>
              <a:t>d’une </a:t>
            </a:r>
            <a:r>
              <a:rPr lang="fr-BE" b="1" dirty="0" smtClean="0"/>
              <a:t>implication citoyenne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/>
              <a:t>Mise en place et coordination d’un réseau de mesure citoyen de la pollution </a:t>
            </a:r>
            <a:endParaRPr lang="fr-BE" i="1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/>
              <a:t>Développement d’applications citoyennes de signalement des phénomènes atmosphériques atypiques (pollens, nuisances olfactives, fumées) </a:t>
            </a:r>
            <a:endParaRPr lang="fr-BE" i="1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i="1" dirty="0"/>
              <a:t>Accompagnement de l’implication citoyenne de manière à faire changer les comportements de façon durable (communication engageante)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4615968"/>
            <a:ext cx="7584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 smtClean="0"/>
              <a:t>Placer </a:t>
            </a:r>
            <a:r>
              <a:rPr lang="fr-BE" sz="1600" dirty="0"/>
              <a:t>le citoyen au cœur de l’observation et de la production de données pour faciliter son information, </a:t>
            </a:r>
            <a:r>
              <a:rPr lang="fr-BE" sz="1600" dirty="0" smtClean="0"/>
              <a:t>inciter son engagement : le citoyen devient prescripteur </a:t>
            </a:r>
            <a:r>
              <a:rPr lang="fr-BE" sz="1600" dirty="0"/>
              <a:t>de bonnes pratiques pour améliorer la qualité de l’air au quotidien. </a:t>
            </a:r>
            <a:endParaRPr lang="fr-BE" sz="1600" dirty="0" smtClean="0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369479" y="4370311"/>
            <a:ext cx="815457" cy="4702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8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9527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49428" y="332656"/>
            <a:ext cx="5256584" cy="841785"/>
          </a:xfrm>
        </p:spPr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tx2"/>
                </a:solidFill>
              </a:rPr>
              <a:t>En résumé,</a:t>
            </a:r>
            <a:endParaRPr lang="fr-BE" sz="3600" b="1" i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54633" y="1268760"/>
            <a:ext cx="451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DE qui fixe les objectifs de qualité de l’air</a:t>
            </a:r>
            <a:endParaRPr lang="fr-BE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361358" y="1649252"/>
            <a:ext cx="526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épisodes de pollution de l’air non uniformément annoncés sur un territoire transfrontalier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081" y="2410608"/>
            <a:ext cx="785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consortium d’entités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missionnées à la caractérisation, prévision, diffusion d’informations relatives à la qualité de l’air dans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régions transfrontalières</a:t>
            </a:r>
            <a:endParaRPr lang="fr-B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0929" y="5517232"/>
            <a:ext cx="6437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dirty="0">
                <a:solidFill>
                  <a:schemeClr val="tx2"/>
                </a:solidFill>
              </a:rPr>
              <a:t>Le projet </a:t>
            </a:r>
            <a:r>
              <a:rPr lang="fr-BE" sz="1600" b="1" dirty="0" err="1" smtClean="0">
                <a:solidFill>
                  <a:schemeClr val="tx2"/>
                </a:solidFill>
              </a:rPr>
              <a:t>TransfAIR</a:t>
            </a:r>
            <a:r>
              <a:rPr lang="fr-BE" sz="1600" b="1" dirty="0" smtClean="0">
                <a:solidFill>
                  <a:schemeClr val="tx2"/>
                </a:solidFill>
              </a:rPr>
              <a:t> </a:t>
            </a:r>
            <a:r>
              <a:rPr lang="fr-BE" sz="1600" dirty="0" smtClean="0">
                <a:solidFill>
                  <a:schemeClr val="tx2"/>
                </a:solidFill>
              </a:rPr>
              <a:t>,en réponse au dernier appel à projet du programme Interreg V </a:t>
            </a:r>
            <a:r>
              <a:rPr lang="fr-BE" sz="1600" dirty="0" err="1" smtClean="0">
                <a:solidFill>
                  <a:schemeClr val="tx2"/>
                </a:solidFill>
              </a:rPr>
              <a:t>FWVl</a:t>
            </a:r>
            <a:r>
              <a:rPr lang="fr-BE" sz="1600" dirty="0" smtClean="0">
                <a:solidFill>
                  <a:schemeClr val="tx2"/>
                </a:solidFill>
              </a:rPr>
              <a:t>, </a:t>
            </a:r>
            <a:r>
              <a:rPr lang="fr-BE" sz="1600" b="1" dirty="0" smtClean="0">
                <a:solidFill>
                  <a:schemeClr val="tx2"/>
                </a:solidFill>
              </a:rPr>
              <a:t>pour effacer  les </a:t>
            </a:r>
            <a:r>
              <a:rPr lang="fr-BE" sz="1600" b="1" dirty="0">
                <a:solidFill>
                  <a:schemeClr val="tx2"/>
                </a:solidFill>
              </a:rPr>
              <a:t>frontières </a:t>
            </a:r>
            <a:r>
              <a:rPr lang="fr-BE" sz="1600" b="1" dirty="0" smtClean="0">
                <a:solidFill>
                  <a:schemeClr val="tx2"/>
                </a:solidFill>
              </a:rPr>
              <a:t>et produire </a:t>
            </a:r>
            <a:r>
              <a:rPr lang="fr-BE" sz="1600" b="1" dirty="0">
                <a:solidFill>
                  <a:schemeClr val="tx2"/>
                </a:solidFill>
              </a:rPr>
              <a:t>une information harmonisée et la plus claire possible de la qualité de </a:t>
            </a:r>
            <a:r>
              <a:rPr lang="fr-BE" sz="1600" b="1" dirty="0" smtClean="0">
                <a:solidFill>
                  <a:schemeClr val="tx2"/>
                </a:solidFill>
              </a:rPr>
              <a:t>l'air</a:t>
            </a:r>
            <a:endParaRPr lang="fr-BE" sz="16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3100318"/>
            <a:ext cx="282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collaboration </a:t>
            </a:r>
            <a:r>
              <a:rPr lang="fr-FR" sz="1600" dirty="0" smtClean="0">
                <a:solidFill>
                  <a:schemeClr val="tx2"/>
                </a:solidFill>
              </a:rPr>
              <a:t>active consolidée </a:t>
            </a:r>
            <a:r>
              <a:rPr lang="fr-FR" sz="1600" dirty="0">
                <a:solidFill>
                  <a:schemeClr val="tx2"/>
                </a:solidFill>
              </a:rPr>
              <a:t>pour échanger sur les méthodes et les outils, et mutualiser les compétences et savoir-faire</a:t>
            </a:r>
            <a:endParaRPr lang="fr-BE" sz="16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6574" y="3100318"/>
            <a:ext cx="445191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600" dirty="0" smtClean="0">
                <a:solidFill>
                  <a:srgbClr val="0070C0"/>
                </a:solidFill>
              </a:rPr>
              <a:t>La </a:t>
            </a:r>
            <a:r>
              <a:rPr lang="fr-BE" sz="1600" dirty="0">
                <a:solidFill>
                  <a:srgbClr val="0070C0"/>
                </a:solidFill>
              </a:rPr>
              <a:t>mise en place d'une plateforme d'échanges et de mise en commun de </a:t>
            </a:r>
            <a:r>
              <a:rPr lang="fr-BE" sz="1600" dirty="0" smtClean="0">
                <a:solidFill>
                  <a:srgbClr val="0070C0"/>
                </a:solidFill>
              </a:rPr>
              <a:t>données,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600" dirty="0" smtClean="0">
                <a:solidFill>
                  <a:srgbClr val="0070C0"/>
                </a:solidFill>
              </a:rPr>
              <a:t>Le développement de </a:t>
            </a:r>
            <a:r>
              <a:rPr lang="fr-BE" sz="1600" dirty="0">
                <a:solidFill>
                  <a:srgbClr val="0070C0"/>
                </a:solidFill>
              </a:rPr>
              <a:t>nouveaux outils (de mesure, de modélisation et d’information</a:t>
            </a:r>
            <a:r>
              <a:rPr lang="fr-BE" sz="1600" dirty="0" smtClean="0">
                <a:solidFill>
                  <a:srgbClr val="0070C0"/>
                </a:solidFill>
              </a:rPr>
              <a:t>),</a:t>
            </a:r>
            <a:endParaRPr lang="fr-BE" sz="1600" dirty="0">
              <a:solidFill>
                <a:srgbClr val="0070C0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600" dirty="0" smtClean="0">
                <a:solidFill>
                  <a:srgbClr val="0070C0"/>
                </a:solidFill>
              </a:rPr>
              <a:t>Une conscientisation individuelle et collective par une mobilisation citoyenne  autour de supports interactifs et une information en tps réel,</a:t>
            </a:r>
            <a:endParaRPr lang="fr-BE" sz="1600" dirty="0">
              <a:solidFill>
                <a:srgbClr val="0070C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14784" y="3401794"/>
            <a:ext cx="576064" cy="23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vers le bas 14"/>
          <p:cNvSpPr/>
          <p:nvPr/>
        </p:nvSpPr>
        <p:spPr>
          <a:xfrm>
            <a:off x="4165918" y="5163567"/>
            <a:ext cx="190058" cy="353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Accolade ouvrante 16"/>
          <p:cNvSpPr/>
          <p:nvPr/>
        </p:nvSpPr>
        <p:spPr>
          <a:xfrm>
            <a:off x="3923928" y="3056939"/>
            <a:ext cx="241990" cy="19562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67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6544"/>
            <a:ext cx="148342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03965" y="3339498"/>
            <a:ext cx="5979119" cy="999751"/>
          </a:xfrm>
        </p:spPr>
        <p:txBody>
          <a:bodyPr/>
          <a:lstStyle/>
          <a:p>
            <a:r>
              <a:rPr lang="fr-BE" b="1" i="1" dirty="0" smtClean="0"/>
              <a:t>Merci de votre attention</a:t>
            </a:r>
            <a:endParaRPr lang="fr-BE" b="1" i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36595" y="6381328"/>
            <a:ext cx="2895600" cy="365125"/>
          </a:xfrm>
        </p:spPr>
        <p:txBody>
          <a:bodyPr/>
          <a:lstStyle/>
          <a:p>
            <a:r>
              <a:rPr lang="fr-BE" b="1" i="1" dirty="0" smtClean="0"/>
              <a:t>L. </a:t>
            </a:r>
            <a:r>
              <a:rPr lang="fr-BE" b="1" i="1" dirty="0" err="1" smtClean="0"/>
              <a:t>Haouche</a:t>
            </a:r>
            <a:r>
              <a:rPr lang="fr-BE" b="1" i="1" dirty="0" smtClean="0"/>
              <a:t>, </a:t>
            </a:r>
            <a:r>
              <a:rPr lang="fr-BE" b="1" i="1" dirty="0" err="1" smtClean="0"/>
              <a:t>ISSeP</a:t>
            </a:r>
            <a:endParaRPr lang="fr-BE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E932-986C-46E1-811C-E69D2AB29C4B}" type="slidenum">
              <a:rPr lang="fr-BE" smtClean="0"/>
              <a:t>9</a:t>
            </a:fld>
            <a:endParaRPr lang="fr-BE"/>
          </a:p>
        </p:txBody>
      </p:sp>
      <p:pic>
        <p:nvPicPr>
          <p:cNvPr id="1028" name="Picture 4" descr="D:\Users\l.haouche\Documents\interregV\TRANSFAIR\logo\Atmo HDF 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49" y="1671554"/>
            <a:ext cx="2222947" cy="12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l.haouche\Documents\interregV\TRANSFAIR\logo\TEXTE_Eurometropool_CMYK-01 (00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36" y="4629807"/>
            <a:ext cx="2461518" cy="13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ogo_irce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737836"/>
            <a:ext cx="18018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Users\l.haouche\Documents\interregV\TRANSFAIR\logo\awac_f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93" y="1196752"/>
            <a:ext cx="3406775" cy="15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 en grand format (nouvelle fenêtre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21" y="4400262"/>
            <a:ext cx="1142755" cy="14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6" y="4365104"/>
            <a:ext cx="2554358" cy="12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12"/>
            <a:ext cx="1190625" cy="17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9FEEFC-A1B3-450C-91EC-69C6A5CF18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27" y="2667294"/>
            <a:ext cx="3422911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788</Words>
  <Application>Microsoft Office PowerPoint</Application>
  <PresentationFormat>Affichage à l'écran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 Séquence transfrontalière du séminaire Qualité de l’Air Douai – 19/09/2018  </vt:lpstr>
      <vt:lpstr>Contexte - Constat </vt:lpstr>
      <vt:lpstr>Objectifs</vt:lpstr>
      <vt:lpstr>Moyens : Le partenariat mis en place</vt:lpstr>
      <vt:lpstr>Moyens : Les actions prévues</vt:lpstr>
      <vt:lpstr>Moyens : Les actions prévues</vt:lpstr>
      <vt:lpstr>Moyens : Les actions prévues</vt:lpstr>
      <vt:lpstr>En résumé,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comité technique</dc:title>
  <dc:creator>HAOUCHE Laurence</dc:creator>
  <cp:lastModifiedBy>HAOUCHE Laurence</cp:lastModifiedBy>
  <cp:revision>102</cp:revision>
  <dcterms:created xsi:type="dcterms:W3CDTF">2016-10-02T19:03:55Z</dcterms:created>
  <dcterms:modified xsi:type="dcterms:W3CDTF">2018-09-17T13:43:09Z</dcterms:modified>
</cp:coreProperties>
</file>